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10X10" panose="020D0604000000000000" pitchFamily="34" charset="-127"/>
      <p:regular r:id="rId31"/>
    </p:embeddedFont>
    <p:embeddedFont>
      <p:font typeface="10X10 Bold" panose="020D0604000000000000" pitchFamily="34" charset="-127"/>
      <p:regular r:id="rId32"/>
    </p:embeddedFont>
    <p:embeddedFont>
      <p:font typeface="나눔스퀘어_ac" panose="020B0600000101010101" pitchFamily="34" charset="-127"/>
      <p:regular r:id="rId33"/>
    </p:embeddedFont>
    <p:embeddedFont>
      <p:font typeface="나눔스퀘어_ac Bold" panose="020B0600000101010101" pitchFamily="34" charset="-127"/>
      <p:bold r:id="rId34"/>
    </p:embeddedFont>
    <p:embeddedFont>
      <p:font typeface="Dotum" panose="020B0600000101010101" pitchFamily="34" charset="-127"/>
      <p:regular r:id="rId35"/>
    </p:embeddedFont>
    <p:embeddedFont>
      <p:font typeface="맑은 고딕" panose="020B0503020000020004" pitchFamily="34" charset="-127"/>
      <p:regular r:id="rId36"/>
      <p:bold r:id="rId37"/>
    </p:embeddedFont>
    <p:embeddedFont>
      <p:font typeface="맑은 고딕" panose="020B0503020000020004" pitchFamily="34" charset="-127"/>
      <p:regular r:id="rId36"/>
      <p:bold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46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%EC%84%9D%EC%9C%A0" TargetMode="External"/><Relationship Id="rId3" Type="http://schemas.openxmlformats.org/officeDocument/2006/relationships/hyperlink" Target="https://namu.wiki/w/9%EC%9B%94%2019%EC%9D%BC" TargetMode="External"/><Relationship Id="rId7" Type="http://schemas.openxmlformats.org/officeDocument/2006/relationships/hyperlink" Target="https://namu.wiki/w/%EC%98%81%EA%B5%AD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namu.wiki/w/%EB%89%B4%EC%98%AC%EB%A6%AC%EC%96%B8%EC%8A%A4" TargetMode="External"/><Relationship Id="rId5" Type="http://schemas.openxmlformats.org/officeDocument/2006/relationships/hyperlink" Target="https://namu.wiki/w/%EB%A9%95%EC%8B%9C%EC%BD%94%EB%A7%8C" TargetMode="External"/><Relationship Id="rId10" Type="http://schemas.openxmlformats.org/officeDocument/2006/relationships/hyperlink" Target="https://namu.wiki/w/%ED%98%84%EB%8C%80%EC%A4%91%EA%B3%B5%EC%97%85" TargetMode="External"/><Relationship Id="rId4" Type="http://schemas.openxmlformats.org/officeDocument/2006/relationships/hyperlink" Target="https://namu.wiki/w/%EB%AF%B8%EA%B5%AD" TargetMode="External"/><Relationship Id="rId9" Type="http://schemas.openxmlformats.org/officeDocument/2006/relationships/hyperlink" Target="https://namu.wiki/w/BP%20plc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runch.co.kr/@skbark/128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acs-csrkc.org.uk/attachments/305/URCP_Nov_2014_-_BV_TC_comment_-_Pt_1_Ch_9_Sec_3__4_1_5__Atached_document_-OMAE2014-23491.pdf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ko.wikipedia.org/wiki/%ED%94%BC%EB%A1%9C_(%EC%9E%AC%EB%A3%8C)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80ba0f660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80ba0f660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80ba0f66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80ba0f66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8dd146a656eb5ab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8dd146a656eb5ab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92ffdd52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92ffdd52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상관관계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+이든 - 도 상관관계가 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무어링1~6까지를 보면 아래위로 상관관계가 크지만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89를 보면 전체적으로 상관관계가 있음으로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각 무어링마다 따로 ML을 돌리기보다는 전체적인 관계를 보고자 따로 분할하지 않음.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전체적인 추세를 확인 하지 않으면 작은 부분으로 갈 수 없기에 다 같이 돌렸다.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(그래프) ok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8dd146a656eb5ab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8dd146a656eb5ab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7307e3024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7307e3024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8월 7일 결측치/이상치를 보간을 하려고 해봤으나, 시계열 데이터이며, 특수데이터라 보간하기에는 적합한 데이터셋이 아니었다.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7307e3024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7307e3024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7307e3024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7307e3024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7307e302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7307e302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7307e302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7307e302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80ba0f66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80ba0f660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8cef9744d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8cef9744d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7307e3024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7307e3024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Y축이 %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-20으로 갈정도로 제정신이 아니다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7307e3024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7307e3024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7307e302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7307e302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f7307e3024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f7307e3024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위 - df4를 활용한 df4 예측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아래 - df4를 활용한 df5예측 점수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8dd146a656eb5ab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8dd146a656eb5ab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80ba0f66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80ba0f660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좌측은 ML을 통한 모델로 df4를 통해 df5를 예측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밑에 왜 범위가 달라?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우측은 데이터프레임이고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좌측은 리스트값임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실제 측정 범위는 같은 범위다.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8cef9744d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8cef9744d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총 센서가 9*2인데,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123, 456, 789 세트로 묶여있지만,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각자의 무어링 마다 텐션값이 다르고, 환경이 다르기 때문에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데이터의 경향이 비슷한 시즌에 따라서 모델링을 해야한다.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각자 센서마다 모델링(최적값을 찾아서)을 해야한다.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RawHyperParameter를 찾기위해 Greedsearch를 사용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(캡쳐) ok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그리드서치 = 가장 높은 성능을 뽑을 수 있는 파라미터 값 추출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&gt; 예측값을 올려주진 않는다 &gt; 다른 가정에 사용할 순 없음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7307e3024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f7307e3024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80ba0f66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80ba0f660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7307e302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7307e302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DDDDD"/>
                </a:solidFill>
                <a:highlight>
                  <a:srgbClr val="1F2023"/>
                </a:highlight>
              </a:rPr>
              <a:t>신아일보</a:t>
            </a:r>
            <a:endParaRPr>
              <a:solidFill>
                <a:srgbClr val="DDDDDD"/>
              </a:solidFill>
              <a:highlight>
                <a:srgbClr val="1F2023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DDDDD"/>
              </a:solidFill>
              <a:highlight>
                <a:srgbClr val="1F2023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DDDDD"/>
                </a:solidFill>
                <a:highlight>
                  <a:srgbClr val="1F2023"/>
                </a:highlight>
              </a:rPr>
              <a:t>2010년 4월 20일부터 </a:t>
            </a:r>
            <a:r>
              <a:rPr lang="en">
                <a:solidFill>
                  <a:srgbClr val="EC9F19"/>
                </a:solidFill>
                <a:highlight>
                  <a:srgbClr val="1F2023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9월 19일</a:t>
            </a:r>
            <a:r>
              <a:rPr lang="en">
                <a:solidFill>
                  <a:srgbClr val="DDDDDD"/>
                </a:solidFill>
                <a:highlight>
                  <a:srgbClr val="1F2023"/>
                </a:highlight>
              </a:rPr>
              <a:t>까지 </a:t>
            </a:r>
            <a:r>
              <a:rPr lang="en">
                <a:solidFill>
                  <a:srgbClr val="EC9F19"/>
                </a:solidFill>
                <a:highlight>
                  <a:srgbClr val="1F2023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미국</a:t>
            </a:r>
            <a:r>
              <a:rPr lang="en">
                <a:solidFill>
                  <a:srgbClr val="DDDDDD"/>
                </a:solidFill>
                <a:highlight>
                  <a:srgbClr val="1F2023"/>
                </a:highlight>
              </a:rPr>
              <a:t> </a:t>
            </a:r>
            <a:r>
              <a:rPr lang="en">
                <a:solidFill>
                  <a:srgbClr val="EC9F19"/>
                </a:solidFill>
                <a:highlight>
                  <a:srgbClr val="1F2023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멕시코만</a:t>
            </a:r>
            <a:r>
              <a:rPr lang="en">
                <a:solidFill>
                  <a:srgbClr val="DDDDDD"/>
                </a:solidFill>
                <a:highlight>
                  <a:srgbClr val="1F2023"/>
                </a:highlight>
              </a:rPr>
              <a:t>에서 벌어졌던 역사상 손꼽힐만한 환경 재앙.</a:t>
            </a:r>
            <a:endParaRPr>
              <a:solidFill>
                <a:srgbClr val="DDDDDD"/>
              </a:solidFill>
              <a:highlight>
                <a:srgbClr val="1F2023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DDDDD"/>
                </a:solidFill>
                <a:highlight>
                  <a:srgbClr val="1F2023"/>
                </a:highlight>
              </a:rPr>
              <a:t>2010년 4월 20일, </a:t>
            </a:r>
            <a:r>
              <a:rPr lang="en">
                <a:solidFill>
                  <a:srgbClr val="EC9F19"/>
                </a:solidFill>
                <a:highlight>
                  <a:srgbClr val="1F2023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뉴올리언스</a:t>
            </a:r>
            <a:r>
              <a:rPr lang="en">
                <a:solidFill>
                  <a:srgbClr val="DDDDDD"/>
                </a:solidFill>
                <a:highlight>
                  <a:srgbClr val="1F2023"/>
                </a:highlight>
              </a:rPr>
              <a:t>에서 남쪽으로 200여 km 떨어진 해상에서 </a:t>
            </a:r>
            <a:r>
              <a:rPr lang="en">
                <a:solidFill>
                  <a:srgbClr val="EC9F19"/>
                </a:solidFill>
                <a:highlight>
                  <a:srgbClr val="1F2023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영국</a:t>
            </a:r>
            <a:r>
              <a:rPr lang="en">
                <a:solidFill>
                  <a:srgbClr val="DDDDDD"/>
                </a:solidFill>
                <a:highlight>
                  <a:srgbClr val="1F2023"/>
                </a:highlight>
              </a:rPr>
              <a:t>의 국제 </a:t>
            </a:r>
            <a:r>
              <a:rPr lang="en">
                <a:solidFill>
                  <a:srgbClr val="EC9F19"/>
                </a:solidFill>
                <a:highlight>
                  <a:srgbClr val="1F2023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석유</a:t>
            </a:r>
            <a:r>
              <a:rPr lang="en">
                <a:solidFill>
                  <a:srgbClr val="DDDDDD"/>
                </a:solidFill>
                <a:highlight>
                  <a:srgbClr val="1F2023"/>
                </a:highlight>
              </a:rPr>
              <a:t> 메이저 업체인 British Petroleum(이하 </a:t>
            </a:r>
            <a:r>
              <a:rPr lang="en">
                <a:solidFill>
                  <a:srgbClr val="EC9F19"/>
                </a:solidFill>
                <a:highlight>
                  <a:srgbClr val="1F2023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BP</a:t>
            </a:r>
            <a:r>
              <a:rPr lang="en">
                <a:solidFill>
                  <a:srgbClr val="DDDDDD"/>
                </a:solidFill>
                <a:highlight>
                  <a:srgbClr val="1F2023"/>
                </a:highlight>
              </a:rPr>
              <a:t>)의 관할시추지역에서 </a:t>
            </a:r>
            <a:r>
              <a:rPr lang="en">
                <a:solidFill>
                  <a:srgbClr val="EC9F19"/>
                </a:solidFill>
                <a:highlight>
                  <a:srgbClr val="1F2023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현대중공업</a:t>
            </a:r>
            <a:r>
              <a:rPr lang="en">
                <a:solidFill>
                  <a:srgbClr val="DDDDDD"/>
                </a:solidFill>
                <a:highlight>
                  <a:srgbClr val="1F2023"/>
                </a:highlight>
              </a:rPr>
              <a:t>이 제조한 시추선인 딥워터 호라이즌 석유 시추 시설이 폭발했다. 이 사건으로 시추선에서 근무 중이던 11명이 실종/사망했으며, 17명이 중상을 입는 인명피해가 발생했고, 딥워터 호라이즌 호는 폭발의 여파로 폭발 발생 36시간만인 4월 22일 침몰했다.</a:t>
            </a:r>
            <a:endParaRPr sz="1000">
              <a:solidFill>
                <a:srgbClr val="555555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374ba4a6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374ba4a6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https://brunch.co.kr/@skbark/128</a:t>
            </a:r>
            <a:endParaRPr sz="900">
              <a:solidFill>
                <a:srgbClr val="140E3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40E3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374ba4a6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374ba4a6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40E3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https://www.macgregor.com/Products/Offshore-oil-and-gas-and-renewables/spar-platforms/</a:t>
            </a:r>
            <a:endParaRPr sz="900">
              <a:solidFill>
                <a:srgbClr val="140E3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374ba4a6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374ba4a6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40E3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(Photo: Roar Lindefjeld and Bo B. Randulff / Equinor)</a:t>
            </a:r>
            <a:endParaRPr sz="900">
              <a:solidFill>
                <a:srgbClr val="140E3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40E3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https://www.offshore-energy.biz/equinor-brings-online-worlds-largest-and-norways-first-spar-platform/</a:t>
            </a:r>
            <a:endParaRPr sz="900">
              <a:solidFill>
                <a:srgbClr val="140E3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7307e302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7307e302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40E3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https://www.dnv.com/oilgas/laboratories-test-sites/article/testing-enables-life-extension-of-mooring-lines.html</a:t>
            </a:r>
            <a:endParaRPr sz="900">
              <a:solidFill>
                <a:srgbClr val="140E3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40E3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https://iacs-csrkc.org.uk/attachments/305/URCP_Nov_2014_-_BV_TC_comment_-_Pt_1_Ch_9_Sec_3__4_1_5__Atached_document_-OMAE2014-23491.pdf</a:t>
            </a:r>
            <a:endParaRPr sz="900">
              <a:solidFill>
                <a:srgbClr val="140E3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40E3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https://ko.wikipedia.org/wiki/%ED%94%BC%EB%A1%9C_(%EC%9E%AC%EB%A3%8C)</a:t>
            </a:r>
            <a:endParaRPr sz="900">
              <a:solidFill>
                <a:srgbClr val="140E3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40E3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40E3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https://www.sciencedirect.com/science/article/abs/pii/S1350630717310506</a:t>
            </a:r>
            <a:endParaRPr sz="900">
              <a:solidFill>
                <a:srgbClr val="140E3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80ba0f660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80ba0f660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40E3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https://www.macgregor.com/Products/Offshore-oil-and-gas-and-renewables/spar-platforms/</a:t>
            </a:r>
            <a:endParaRPr sz="900">
              <a:solidFill>
                <a:srgbClr val="140E3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hyperlink" Target="https://www.shinailbo.co.kr/news/articleView.html?idxno=1352230" TargetMode="Externa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hyperlink" Target="https://terms.naver.com/entry.naver?docId=242902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+mj-ea"/>
                <a:ea typeface="+mj-ea"/>
                <a:cs typeface="Arial"/>
                <a:sym typeface="Arial"/>
              </a:rPr>
              <a:t>해양 플랫폼 데이터 분석</a:t>
            </a:r>
            <a:endParaRPr sz="6300" b="1" dirty="0">
              <a:latin typeface="+mj-ea"/>
              <a:ea typeface="+mj-ea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 dirty="0">
                <a:latin typeface="나눔스퀘어_ac Bold" panose="020B0600000101010101" pitchFamily="34" charset="-127"/>
                <a:ea typeface="나눔스퀘어_ac Bold" panose="020B0600000101010101" pitchFamily="34" charset="-127"/>
                <a:cs typeface="Microsoft Yahei"/>
                <a:sym typeface="Microsoft Yahei"/>
              </a:rPr>
              <a:t> Machine-Learning을 통한 이상치 및 결측치 보완</a:t>
            </a:r>
            <a:endParaRPr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76621" y="3803963"/>
            <a:ext cx="8222100" cy="93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12" b="1" dirty="0">
                <a:latin typeface="+mj-lt"/>
                <a:ea typeface="Arial"/>
                <a:cs typeface="Arial"/>
                <a:sym typeface="Arial"/>
              </a:rPr>
              <a:t>Da.Gul</a:t>
            </a:r>
            <a:endParaRPr sz="1012" dirty="0"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12" dirty="0">
                <a:latin typeface="나눔스퀘어_ac" panose="020B0600000101010101" pitchFamily="34" charset="-127"/>
                <a:ea typeface="나눔스퀘어_ac" panose="020B0600000101010101" pitchFamily="34" charset="-127"/>
                <a:cs typeface="Arial"/>
                <a:sym typeface="Arial"/>
              </a:rPr>
              <a:t>김민송 김승건 김정연 남승규 오지현</a:t>
            </a:r>
            <a:endParaRPr sz="1012" dirty="0">
              <a:latin typeface="나눔스퀘어_ac" panose="020B0600000101010101" pitchFamily="34" charset="-127"/>
              <a:ea typeface="나눔스퀘어_ac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01" y="3361400"/>
            <a:ext cx="915750" cy="3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10X10 Bold" panose="020D0604000000000000" pitchFamily="34" charset="-127"/>
                <a:ea typeface="10X10 Bold" panose="020D0604000000000000" pitchFamily="34" charset="-127"/>
              </a:rPr>
              <a:t>본론</a:t>
            </a:r>
            <a:endParaRPr sz="3600" b="1" dirty="0">
              <a:latin typeface="10X10 Bold" panose="020D0604000000000000" pitchFamily="34" charset="-127"/>
              <a:ea typeface="10X10 Bold" panose="020D0604000000000000" pitchFamily="34" charset="-127"/>
            </a:endParaRPr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DATAS</a:t>
            </a:r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8200" y="844150"/>
            <a:ext cx="1727600" cy="17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1857">
            <a:off x="-282625" y="-54025"/>
            <a:ext cx="2416226" cy="24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54411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b="1" i="1"/>
              <a:t>DATASET Columns</a:t>
            </a:r>
            <a:endParaRPr b="1" i="1"/>
          </a:p>
        </p:txBody>
      </p:sp>
      <p:sp>
        <p:nvSpPr>
          <p:cNvPr id="177" name="Google Shape;177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데이터 설명</a:t>
            </a:r>
            <a:endParaRPr b="1"/>
          </a:p>
        </p:txBody>
      </p:sp>
      <p:cxnSp>
        <p:nvCxnSpPr>
          <p:cNvPr id="178" name="Google Shape;178;p23"/>
          <p:cNvCxnSpPr/>
          <p:nvPr/>
        </p:nvCxnSpPr>
        <p:spPr>
          <a:xfrm>
            <a:off x="338750" y="1043900"/>
            <a:ext cx="851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3"/>
          <p:cNvSpPr txBox="1"/>
          <p:nvPr/>
        </p:nvSpPr>
        <p:spPr>
          <a:xfrm>
            <a:off x="393152" y="1589478"/>
            <a:ext cx="5155500" cy="2585293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AIRGAP</a:t>
            </a:r>
            <a:r>
              <a:rPr lang="en" sz="1300" i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공기영향 데이터</a:t>
            </a:r>
            <a:endParaRPr sz="1300" i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CURRENT_DEPTH , CURRENT_SPEED</a:t>
            </a:r>
            <a:r>
              <a:rPr lang="en" sz="1300" i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조류데이터 </a:t>
            </a:r>
            <a:endParaRPr sz="1300" i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MOORING_TENSION , MOORING_LENGTH</a:t>
            </a:r>
            <a:r>
              <a:rPr lang="en" sz="1300" i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부표데이터</a:t>
            </a:r>
            <a:endParaRPr sz="1300" i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MOTION_TILTX , MOTION_TILTY</a:t>
            </a:r>
            <a:r>
              <a:rPr lang="en" sz="1300" i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부표의 움직임</a:t>
            </a:r>
            <a:endParaRPr sz="1300" i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MOTION_YAW</a:t>
            </a:r>
            <a:r>
              <a:rPr lang="en" sz="1300" i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부표의 기울기</a:t>
            </a:r>
            <a:endParaRPr sz="1300" i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POSITION_X , POSITION_Y</a:t>
            </a:r>
            <a:r>
              <a:rPr lang="en" sz="1300" i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부표의 위치</a:t>
            </a:r>
            <a:endParaRPr sz="1300" i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WIND1_DIRECTION , WIND1_SPEED</a:t>
            </a:r>
            <a:r>
              <a:rPr lang="en" sz="1300" i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바람1 데이터</a:t>
            </a:r>
            <a:endParaRPr sz="1300" i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WIND2_DIRECTION , WIND2_SPEED</a:t>
            </a:r>
            <a:r>
              <a:rPr lang="en" sz="1300" i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바람2 데이터 … etc</a:t>
            </a:r>
            <a:endParaRPr sz="1300" i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5834252" y="1589478"/>
            <a:ext cx="1947600" cy="1585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Df1 -2015-08-07</a:t>
            </a:r>
            <a:endParaRPr sz="1300" b="1" i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Df2 - 2015-08-08</a:t>
            </a:r>
            <a:endParaRPr sz="1300" b="1" i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Df3 - 2015-09-03</a:t>
            </a:r>
            <a:endParaRPr sz="1300" b="1" i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Df4 - 2015-09-09</a:t>
            </a:r>
            <a:endParaRPr sz="1300" b="1" i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Df5 - 2015-09-11</a:t>
            </a:r>
            <a:endParaRPr sz="1300" b="1" i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3"/>
          <p:cNvSpPr txBox="1">
            <a:spLocks noGrp="1"/>
          </p:cNvSpPr>
          <p:nvPr>
            <p:ph type="body" idx="1"/>
          </p:nvPr>
        </p:nvSpPr>
        <p:spPr>
          <a:xfrm>
            <a:off x="5752800" y="1229875"/>
            <a:ext cx="30795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b="1" i="1" dirty="0"/>
              <a:t>TESTED DATASETS</a:t>
            </a:r>
            <a:endParaRPr b="1" i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10X10 Bold" panose="020D0604000000000000" pitchFamily="34" charset="-127"/>
                <a:ea typeface="10X10 Bold" panose="020D0604000000000000" pitchFamily="34" charset="-127"/>
              </a:rPr>
              <a:t>상관관계분석</a:t>
            </a:r>
            <a:endParaRPr sz="3600" b="1" dirty="0">
              <a:latin typeface="10X10 Bold" panose="020D0604000000000000" pitchFamily="34" charset="-127"/>
              <a:ea typeface="10X10 Bold" panose="020D0604000000000000" pitchFamily="34" charset="-127"/>
            </a:endParaRPr>
          </a:p>
        </p:txBody>
      </p:sp>
      <p:sp>
        <p:nvSpPr>
          <p:cNvPr id="187" name="Google Shape;187;p24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CORRELATION ANALYSIS</a:t>
            </a:r>
            <a:endParaRPr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050" y="615850"/>
            <a:ext cx="1955900" cy="19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5822">
            <a:off x="0" y="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>
            <a:spLocks noGrp="1"/>
          </p:cNvSpPr>
          <p:nvPr>
            <p:ph type="body" idx="1"/>
          </p:nvPr>
        </p:nvSpPr>
        <p:spPr>
          <a:xfrm>
            <a:off x="335500" y="1229875"/>
            <a:ext cx="4236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781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90"/>
              <a:buFont typeface="Arial"/>
              <a:buAutoNum type="arabicPeriod"/>
            </a:pPr>
            <a:r>
              <a:rPr lang="ko-KR" altLang="en-US" sz="1100" dirty="0">
                <a:latin typeface="+mj-ea"/>
                <a:ea typeface="+mj-ea"/>
                <a:cs typeface="Arial"/>
                <a:sym typeface="Arial"/>
              </a:rPr>
              <a:t>데이터 추세 확인</a:t>
            </a:r>
            <a:endParaRPr sz="109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781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90"/>
              <a:buFont typeface="Arial"/>
              <a:buAutoNum type="arabicPeriod"/>
            </a:pPr>
            <a:r>
              <a:rPr lang="en" sz="1090" b="1" dirty="0">
                <a:latin typeface="Arial"/>
                <a:ea typeface="Arial"/>
                <a:cs typeface="Arial"/>
                <a:sym typeface="Arial"/>
              </a:rPr>
              <a:t>Mooring Tension 1~3</a:t>
            </a:r>
            <a:endParaRPr sz="109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781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90"/>
              <a:buFont typeface="Arial"/>
              <a:buAutoNum type="arabicPeriod"/>
            </a:pPr>
            <a:r>
              <a:rPr lang="en" sz="1090" b="1" dirty="0">
                <a:latin typeface="Arial"/>
                <a:ea typeface="Arial"/>
                <a:cs typeface="Arial"/>
                <a:sym typeface="Arial"/>
              </a:rPr>
              <a:t>Mooring Tension 4~6</a:t>
            </a:r>
            <a:endParaRPr sz="109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781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90"/>
              <a:buFont typeface="Arial"/>
              <a:buAutoNum type="arabicPeriod"/>
            </a:pPr>
            <a:r>
              <a:rPr lang="en" sz="1090" b="1" dirty="0">
                <a:latin typeface="Arial"/>
                <a:ea typeface="Arial"/>
                <a:cs typeface="Arial"/>
                <a:sym typeface="Arial"/>
              </a:rPr>
              <a:t>Mooring Tension 7~9</a:t>
            </a:r>
            <a:endParaRPr sz="109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781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90"/>
              <a:buFont typeface="Arial"/>
              <a:buAutoNum type="arabicPeriod"/>
            </a:pPr>
            <a:r>
              <a:rPr lang="ko-KR" altLang="en-US" sz="1090" b="1" dirty="0">
                <a:latin typeface="Arial"/>
                <a:ea typeface="+mj-ea"/>
                <a:cs typeface="Arial"/>
                <a:sym typeface="Arial"/>
              </a:rPr>
              <a:t>각각의 </a:t>
            </a:r>
            <a:r>
              <a:rPr lang="en" sz="1090" b="1" dirty="0">
                <a:latin typeface="Arial"/>
                <a:ea typeface="Arial"/>
                <a:cs typeface="Arial"/>
                <a:sym typeface="Arial"/>
              </a:rPr>
              <a:t>Mooring Tension </a:t>
            </a:r>
            <a:r>
              <a:rPr lang="ko-KR" altLang="en-US" sz="1100" b="1" dirty="0">
                <a:latin typeface="+mj-ea"/>
                <a:ea typeface="+mj-ea"/>
                <a:cs typeface="Arial"/>
                <a:sym typeface="Arial"/>
              </a:rPr>
              <a:t>그룹은 상이한 부분에서 상관관계를 나타냄</a:t>
            </a:r>
            <a:endParaRPr sz="109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781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90"/>
              <a:buFont typeface="Arial"/>
              <a:buAutoNum type="arabicPeriod"/>
            </a:pPr>
            <a:r>
              <a:rPr lang="ko-KR" altLang="en-US" sz="1090" b="1" dirty="0">
                <a:latin typeface="Arial"/>
                <a:ea typeface="+mj-ea"/>
                <a:cs typeface="Arial"/>
                <a:sym typeface="Arial"/>
              </a:rPr>
              <a:t>그룹 </a:t>
            </a:r>
            <a:r>
              <a:rPr lang="en" sz="1090" b="1" dirty="0">
                <a:latin typeface="Arial"/>
                <a:ea typeface="Arial"/>
                <a:cs typeface="Arial"/>
                <a:sym typeface="Arial"/>
              </a:rPr>
              <a:t>1~3, 4~6</a:t>
            </a:r>
            <a:r>
              <a:rPr lang="ko-KR" altLang="en-US" sz="1090" b="1" dirty="0">
                <a:latin typeface="Arial"/>
                <a:ea typeface="+mj-ea"/>
                <a:cs typeface="Arial"/>
                <a:sym typeface="Arial"/>
              </a:rPr>
              <a:t>은</a:t>
            </a:r>
            <a:r>
              <a:rPr lang="en" altLang="ko-KR" sz="1090" b="1" dirty="0">
                <a:latin typeface="Arial"/>
                <a:ea typeface="+mj-ea"/>
                <a:cs typeface="Arial"/>
                <a:sym typeface="Arial"/>
              </a:rPr>
              <a:t> </a:t>
            </a:r>
            <a:r>
              <a:rPr lang="ko-KR" altLang="en-US" sz="1100" b="1" dirty="0">
                <a:latin typeface="+mj-ea"/>
                <a:ea typeface="+mj-ea"/>
                <a:cs typeface="Arial"/>
                <a:sym typeface="Arial"/>
              </a:rPr>
              <a:t>양극화</a:t>
            </a:r>
            <a:r>
              <a:rPr lang="en" sz="1090" b="1" dirty="0">
                <a:latin typeface="Arial"/>
                <a:ea typeface="Arial"/>
                <a:cs typeface="Arial"/>
                <a:sym typeface="Arial"/>
              </a:rPr>
              <a:t>, 7~9</a:t>
            </a:r>
            <a:r>
              <a:rPr lang="ko-KR" altLang="en-US" sz="1100" b="1" dirty="0">
                <a:latin typeface="+mj-ea"/>
                <a:ea typeface="+mj-ea"/>
                <a:cs typeface="Arial"/>
                <a:sym typeface="Arial"/>
              </a:rPr>
              <a:t>은 전체적인 부분에서 상관관계를 확인함</a:t>
            </a:r>
            <a:endParaRPr sz="109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781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90"/>
              <a:buFont typeface="Arial"/>
              <a:buAutoNum type="arabicPeriod"/>
            </a:pPr>
            <a:r>
              <a:rPr lang="ko-KR" altLang="en-US" sz="1100" b="1" dirty="0">
                <a:latin typeface="+mj-ea"/>
                <a:ea typeface="+mj-ea"/>
                <a:cs typeface="Arial"/>
                <a:sym typeface="Arial"/>
              </a:rPr>
              <a:t>모든 영역에서 상관관계가 </a:t>
            </a:r>
            <a:r>
              <a:rPr lang="en" altLang="ko-KR" sz="1090" b="1" dirty="0">
                <a:latin typeface="Arial"/>
                <a:ea typeface="+mj-ea"/>
                <a:cs typeface="Arial"/>
                <a:sym typeface="Arial"/>
              </a:rPr>
              <a:t>0</a:t>
            </a:r>
            <a:r>
              <a:rPr lang="ko-KR" altLang="en-US" sz="1100" b="1" dirty="0">
                <a:latin typeface="+mj-ea"/>
                <a:ea typeface="+mj-ea"/>
                <a:cs typeface="Arial"/>
                <a:sym typeface="Arial"/>
              </a:rPr>
              <a:t>인</a:t>
            </a:r>
            <a:r>
              <a:rPr lang="en" sz="1090" b="1" dirty="0">
                <a:latin typeface="Arial"/>
                <a:ea typeface="Arial"/>
                <a:cs typeface="Arial"/>
                <a:sym typeface="Arial"/>
              </a:rPr>
              <a:t> Feature</a:t>
            </a:r>
            <a:r>
              <a:rPr lang="ko-KR" altLang="en-US" sz="1100" b="1" dirty="0">
                <a:latin typeface="+mj-ea"/>
                <a:ea typeface="+mj-ea"/>
                <a:cs typeface="Arial"/>
                <a:sym typeface="Arial"/>
              </a:rPr>
              <a:t>가 없기에</a:t>
            </a:r>
            <a:r>
              <a:rPr lang="en-US" altLang="ko-KR" sz="1100" b="1" dirty="0">
                <a:latin typeface="+mj-ea"/>
                <a:ea typeface="+mj-ea"/>
                <a:cs typeface="Arial"/>
                <a:sym typeface="Arial"/>
              </a:rPr>
              <a:t>, </a:t>
            </a:r>
            <a:r>
              <a:rPr lang="ko-KR" altLang="en-US" sz="1100" b="1" dirty="0">
                <a:latin typeface="+mj-ea"/>
                <a:ea typeface="+mj-ea"/>
                <a:cs typeface="Arial"/>
                <a:sym typeface="Arial"/>
              </a:rPr>
              <a:t>그룹을 나눠서</a:t>
            </a:r>
            <a:r>
              <a:rPr lang="en" sz="1090" b="1" dirty="0">
                <a:latin typeface="Arial"/>
                <a:ea typeface="Arial"/>
                <a:cs typeface="Arial"/>
                <a:sym typeface="Arial"/>
              </a:rPr>
              <a:t> Machine Learning</a:t>
            </a:r>
            <a:r>
              <a:rPr lang="ko-KR" altLang="en-US" sz="1100" b="1" dirty="0">
                <a:latin typeface="+mj-ea"/>
                <a:ea typeface="+mj-ea"/>
                <a:cs typeface="Arial"/>
                <a:sym typeface="Arial"/>
              </a:rPr>
              <a:t>하지 않고</a:t>
            </a:r>
            <a:r>
              <a:rPr lang="en-US" altLang="ko-KR" sz="1100" b="1" dirty="0">
                <a:latin typeface="+mj-ea"/>
                <a:ea typeface="+mj-ea"/>
                <a:cs typeface="Arial"/>
                <a:sym typeface="Arial"/>
              </a:rPr>
              <a:t>, </a:t>
            </a:r>
            <a:r>
              <a:rPr lang="ko-KR" altLang="en-US" sz="1100" b="1" dirty="0">
                <a:latin typeface="+mj-ea"/>
                <a:ea typeface="+mj-ea"/>
                <a:cs typeface="Arial"/>
                <a:sym typeface="Arial"/>
              </a:rPr>
              <a:t>전체데이터를 통해 진행</a:t>
            </a:r>
            <a:endParaRPr sz="1390" b="1" i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데이터상관관계분석</a:t>
            </a:r>
            <a:endParaRPr b="1"/>
          </a:p>
        </p:txBody>
      </p:sp>
      <p:cxnSp>
        <p:nvCxnSpPr>
          <p:cNvPr id="196" name="Google Shape;196;p25"/>
          <p:cNvCxnSpPr/>
          <p:nvPr/>
        </p:nvCxnSpPr>
        <p:spPr>
          <a:xfrm>
            <a:off x="338750" y="1043900"/>
            <a:ext cx="851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911" y="56858"/>
            <a:ext cx="4423100" cy="48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/>
          <p:nvPr/>
        </p:nvSpPr>
        <p:spPr>
          <a:xfrm>
            <a:off x="5621400" y="56850"/>
            <a:ext cx="943125" cy="4830400"/>
          </a:xfrm>
          <a:prstGeom prst="flowChartProcess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5"/>
          <p:cNvSpPr/>
          <p:nvPr/>
        </p:nvSpPr>
        <p:spPr>
          <a:xfrm>
            <a:off x="6564525" y="56850"/>
            <a:ext cx="943125" cy="4830400"/>
          </a:xfrm>
          <a:prstGeom prst="flowChartProcess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5"/>
          <p:cNvSpPr/>
          <p:nvPr/>
        </p:nvSpPr>
        <p:spPr>
          <a:xfrm>
            <a:off x="7507650" y="56850"/>
            <a:ext cx="943125" cy="4830400"/>
          </a:xfrm>
          <a:prstGeom prst="flowChartProcess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10X10 Bold" panose="020D0604000000000000" pitchFamily="34" charset="-127"/>
                <a:ea typeface="10X10 Bold" panose="020D0604000000000000" pitchFamily="34" charset="-127"/>
              </a:rPr>
              <a:t>Machine Learning</a:t>
            </a:r>
            <a:endParaRPr sz="3600" b="1" dirty="0">
              <a:latin typeface="10X10 Bold" panose="020D0604000000000000" pitchFamily="34" charset="-127"/>
              <a:ea typeface="10X10 Bold" panose="020D0604000000000000" pitchFamily="34" charset="-127"/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650" y="717050"/>
            <a:ext cx="1854700" cy="18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1857">
            <a:off x="-282625" y="-54025"/>
            <a:ext cx="2416226" cy="24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데이터 설명 - 데이터셋 전체 경향파악</a:t>
            </a:r>
            <a:endParaRPr b="1"/>
          </a:p>
        </p:txBody>
      </p:sp>
      <p:cxnSp>
        <p:nvCxnSpPr>
          <p:cNvPr id="214" name="Google Shape;214;p27"/>
          <p:cNvCxnSpPr/>
          <p:nvPr/>
        </p:nvCxnSpPr>
        <p:spPr>
          <a:xfrm>
            <a:off x="338750" y="1043900"/>
            <a:ext cx="851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5" name="Google Shape;2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41750"/>
            <a:ext cx="4537752" cy="3101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4" y="1227863"/>
            <a:ext cx="4509684" cy="31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/>
        </p:nvSpPr>
        <p:spPr>
          <a:xfrm>
            <a:off x="0" y="4343250"/>
            <a:ext cx="4509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1">
                <a:solidFill>
                  <a:srgbClr val="140E3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Df1 2015-08-07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4537750" y="4343250"/>
            <a:ext cx="4543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1">
                <a:solidFill>
                  <a:srgbClr val="140E3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Df2 2015-08-08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1857">
            <a:off x="-282625" y="-54025"/>
            <a:ext cx="2416226" cy="24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데이터 설명 데이터셋 전체 경향파악</a:t>
            </a:r>
            <a:endParaRPr b="1" dirty="0"/>
          </a:p>
        </p:txBody>
      </p:sp>
      <p:cxnSp>
        <p:nvCxnSpPr>
          <p:cNvPr id="225" name="Google Shape;225;p28"/>
          <p:cNvCxnSpPr/>
          <p:nvPr/>
        </p:nvCxnSpPr>
        <p:spPr>
          <a:xfrm>
            <a:off x="338750" y="1043900"/>
            <a:ext cx="851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6" name="Google Shape;2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54" y="1215338"/>
            <a:ext cx="4509684" cy="31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0" y="4330725"/>
            <a:ext cx="4543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1">
                <a:solidFill>
                  <a:srgbClr val="140E3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Df2 2015-08-08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4659350" y="4330725"/>
            <a:ext cx="4467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1">
                <a:solidFill>
                  <a:srgbClr val="140E3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Df3  2015-09-03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259245"/>
            <a:ext cx="4572000" cy="3034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1857">
            <a:off x="-282625" y="-54025"/>
            <a:ext cx="2416226" cy="24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데이터 설명 데이터셋 전체 경향파악</a:t>
            </a:r>
            <a:endParaRPr b="1"/>
          </a:p>
        </p:txBody>
      </p:sp>
      <p:cxnSp>
        <p:nvCxnSpPr>
          <p:cNvPr id="236" name="Google Shape;236;p29"/>
          <p:cNvCxnSpPr/>
          <p:nvPr/>
        </p:nvCxnSpPr>
        <p:spPr>
          <a:xfrm>
            <a:off x="338750" y="1043900"/>
            <a:ext cx="851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29"/>
          <p:cNvSpPr txBox="1"/>
          <p:nvPr/>
        </p:nvSpPr>
        <p:spPr>
          <a:xfrm>
            <a:off x="4570975" y="4343250"/>
            <a:ext cx="4467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1">
                <a:solidFill>
                  <a:srgbClr val="140E3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Df4 2015-09-07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9"/>
          <p:cNvSpPr txBox="1"/>
          <p:nvPr/>
        </p:nvSpPr>
        <p:spPr>
          <a:xfrm>
            <a:off x="86325" y="4343250"/>
            <a:ext cx="4467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1">
                <a:solidFill>
                  <a:srgbClr val="140E3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Df3  2015-09-03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25" y="1341147"/>
            <a:ext cx="4467468" cy="2965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0975" y="1377875"/>
            <a:ext cx="4404425" cy="296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1857">
            <a:off x="-282625" y="-54025"/>
            <a:ext cx="2416226" cy="24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데이터 설명 데이터셋 전체 경향파악</a:t>
            </a:r>
            <a:endParaRPr b="1"/>
          </a:p>
        </p:txBody>
      </p:sp>
      <p:cxnSp>
        <p:nvCxnSpPr>
          <p:cNvPr id="247" name="Google Shape;247;p30"/>
          <p:cNvCxnSpPr/>
          <p:nvPr/>
        </p:nvCxnSpPr>
        <p:spPr>
          <a:xfrm>
            <a:off x="338750" y="1043900"/>
            <a:ext cx="851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0"/>
          <p:cNvSpPr txBox="1"/>
          <p:nvPr/>
        </p:nvSpPr>
        <p:spPr>
          <a:xfrm>
            <a:off x="4572000" y="4343250"/>
            <a:ext cx="4320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1">
                <a:solidFill>
                  <a:srgbClr val="140E3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Df5 2015-09-11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0" y="4343250"/>
            <a:ext cx="4572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1">
                <a:solidFill>
                  <a:srgbClr val="140E3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Df4  2015-09-07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35431"/>
            <a:ext cx="4467475" cy="3007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301756"/>
            <a:ext cx="4320300" cy="3041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1857">
            <a:off x="-282625" y="-54025"/>
            <a:ext cx="2416226" cy="24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데이터 설명</a:t>
            </a:r>
            <a:endParaRPr b="1"/>
          </a:p>
        </p:txBody>
      </p:sp>
      <p:cxnSp>
        <p:nvCxnSpPr>
          <p:cNvPr id="258" name="Google Shape;258;p31"/>
          <p:cNvCxnSpPr/>
          <p:nvPr/>
        </p:nvCxnSpPr>
        <p:spPr>
          <a:xfrm>
            <a:off x="338750" y="1043900"/>
            <a:ext cx="851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Google Shape;259;p3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b="1" i="1"/>
              <a:t>OUTLIER (Missing signals)</a:t>
            </a:r>
            <a:endParaRPr b="1" i="1"/>
          </a:p>
        </p:txBody>
      </p:sp>
      <p:sp>
        <p:nvSpPr>
          <p:cNvPr id="260" name="Google Shape;260;p31"/>
          <p:cNvSpPr txBox="1"/>
          <p:nvPr/>
        </p:nvSpPr>
        <p:spPr>
          <a:xfrm>
            <a:off x="597200" y="1778125"/>
            <a:ext cx="6365400" cy="1994362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8</a:t>
            </a:r>
            <a:r>
              <a:rPr lang="ko-KR" altLang="en-US" dirty="0">
                <a:latin typeface="+mj-ea"/>
                <a:ea typeface="+mj-ea"/>
              </a:rPr>
              <a:t>월</a:t>
            </a:r>
            <a:r>
              <a:rPr lang="en" dirty="0"/>
              <a:t> 7</a:t>
            </a:r>
            <a:r>
              <a:rPr lang="ko-KR" altLang="en-US" dirty="0">
                <a:latin typeface="+mj-ea"/>
                <a:ea typeface="+mj-ea"/>
              </a:rPr>
              <a:t>일</a:t>
            </a:r>
            <a:r>
              <a:rPr lang="en" dirty="0"/>
              <a:t>, 8</a:t>
            </a:r>
            <a:r>
              <a:rPr lang="ko-KR" altLang="en-US" dirty="0">
                <a:latin typeface="+mj-ea"/>
                <a:ea typeface="+mj-ea"/>
              </a:rPr>
              <a:t>월</a:t>
            </a:r>
            <a:r>
              <a:rPr lang="en" dirty="0"/>
              <a:t> 8</a:t>
            </a:r>
            <a:r>
              <a:rPr lang="ko-KR" altLang="en-US" dirty="0">
                <a:latin typeface="+mj-ea"/>
                <a:ea typeface="+mj-ea"/>
              </a:rPr>
              <a:t>일</a:t>
            </a:r>
            <a:r>
              <a:rPr lang="en" dirty="0"/>
              <a:t>  </a:t>
            </a:r>
            <a:r>
              <a:rPr lang="ko-KR" altLang="en-US" dirty="0">
                <a:latin typeface="+mj-ea"/>
                <a:ea typeface="+mj-ea"/>
              </a:rPr>
              <a:t>데이터 경향이 다르며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센서의 오작동이 있고 불규칙하게 센서가 동작된 시기가 많았음</a:t>
            </a:r>
            <a:endParaRPr dirty="0"/>
          </a:p>
          <a:p>
            <a:pPr marL="457200" lvl="0" indent="-330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8</a:t>
            </a:r>
            <a:r>
              <a:rPr lang="ko-KR" altLang="en-US" dirty="0">
                <a:latin typeface="+mj-ea"/>
                <a:ea typeface="+mj-ea"/>
              </a:rPr>
              <a:t>월</a:t>
            </a:r>
            <a:r>
              <a:rPr lang="en" dirty="0"/>
              <a:t> 8</a:t>
            </a:r>
            <a:r>
              <a:rPr lang="ko-KR" altLang="en-US" dirty="0">
                <a:latin typeface="+mj-ea"/>
                <a:ea typeface="+mj-ea"/>
              </a:rPr>
              <a:t>일</a:t>
            </a:r>
            <a:r>
              <a:rPr lang="en" dirty="0"/>
              <a:t>, 9</a:t>
            </a:r>
            <a:r>
              <a:rPr lang="ko-KR" altLang="en-US" dirty="0">
                <a:latin typeface="+mj-ea"/>
                <a:ea typeface="+mj-ea"/>
              </a:rPr>
              <a:t>월</a:t>
            </a:r>
            <a:r>
              <a:rPr lang="en" dirty="0"/>
              <a:t> 3</a:t>
            </a:r>
            <a:r>
              <a:rPr lang="ko-KR" altLang="en-US" dirty="0">
                <a:latin typeface="+mj-ea"/>
                <a:ea typeface="+mj-ea"/>
              </a:rPr>
              <a:t>일데이터 경향이 다름을 확인</a:t>
            </a:r>
            <a:endParaRPr dirty="0"/>
          </a:p>
          <a:p>
            <a:pPr marL="457200" lvl="0" indent="-330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altLang="ko-KR" dirty="0">
                <a:latin typeface="+mj-ea"/>
                <a:ea typeface="+mj-ea"/>
              </a:rPr>
              <a:t>9</a:t>
            </a:r>
            <a:r>
              <a:rPr lang="ko-KR" altLang="en-US" dirty="0">
                <a:latin typeface="+mj-ea"/>
                <a:ea typeface="+mj-ea"/>
              </a:rPr>
              <a:t>월</a:t>
            </a:r>
            <a:r>
              <a:rPr lang="en" altLang="ko-KR" dirty="0"/>
              <a:t> 3</a:t>
            </a:r>
            <a:r>
              <a:rPr lang="ko-KR" altLang="en-US" dirty="0">
                <a:latin typeface="+mj-ea"/>
                <a:ea typeface="+mj-ea"/>
              </a:rPr>
              <a:t>일</a:t>
            </a:r>
            <a:r>
              <a:rPr lang="en" altLang="ko-KR" dirty="0"/>
              <a:t>, 9</a:t>
            </a:r>
            <a:r>
              <a:rPr lang="ko-KR" altLang="en-US" dirty="0">
                <a:latin typeface="+mj-ea"/>
                <a:ea typeface="+mj-ea"/>
              </a:rPr>
              <a:t>월</a:t>
            </a:r>
            <a:r>
              <a:rPr lang="en" altLang="ko-KR" dirty="0"/>
              <a:t> 7</a:t>
            </a:r>
            <a:r>
              <a:rPr lang="ko-KR" altLang="en-US" dirty="0">
                <a:latin typeface="+mj-ea"/>
                <a:ea typeface="+mj-ea"/>
              </a:rPr>
              <a:t>일데이터 경향이 다름을 확인</a:t>
            </a:r>
            <a:endParaRPr dirty="0"/>
          </a:p>
          <a:p>
            <a:pPr marL="457200" lvl="0" indent="-330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b="1" dirty="0"/>
              <a:t>9</a:t>
            </a:r>
            <a:r>
              <a:rPr lang="ko-KR" altLang="en-US" dirty="0">
                <a:latin typeface="+mj-ea"/>
                <a:ea typeface="+mj-ea"/>
              </a:rPr>
              <a:t>월</a:t>
            </a:r>
            <a:r>
              <a:rPr lang="en" b="1" dirty="0"/>
              <a:t> 7</a:t>
            </a:r>
            <a:r>
              <a:rPr lang="ko-KR" altLang="en-US" b="1" dirty="0">
                <a:latin typeface="+mj-ea"/>
                <a:ea typeface="+mj-ea"/>
              </a:rPr>
              <a:t>일</a:t>
            </a:r>
            <a:r>
              <a:rPr lang="en" b="1" dirty="0"/>
              <a:t>, 9</a:t>
            </a:r>
            <a:r>
              <a:rPr lang="ko-KR" altLang="en-US" b="1" dirty="0">
                <a:latin typeface="+mj-ea"/>
                <a:ea typeface="+mj-ea"/>
              </a:rPr>
              <a:t>월</a:t>
            </a:r>
            <a:r>
              <a:rPr lang="en" b="1" dirty="0"/>
              <a:t> 11</a:t>
            </a:r>
            <a:r>
              <a:rPr lang="ko-KR" altLang="en-US" b="1" dirty="0">
                <a:latin typeface="+mj-ea"/>
                <a:ea typeface="+mj-ea"/>
              </a:rPr>
              <a:t>일 데이터 경향이 비슷함을 확인</a:t>
            </a:r>
            <a:endParaRPr b="1" dirty="0"/>
          </a:p>
          <a:p>
            <a:pPr marL="457200" lvl="0" indent="-330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9</a:t>
            </a:r>
            <a:r>
              <a:rPr lang="ko-KR" altLang="en-US" dirty="0">
                <a:latin typeface="+mj-ea"/>
                <a:ea typeface="+mj-ea"/>
              </a:rPr>
              <a:t>월</a:t>
            </a:r>
            <a:r>
              <a:rPr lang="en" dirty="0"/>
              <a:t> 7</a:t>
            </a:r>
            <a:r>
              <a:rPr lang="ko-KR" altLang="en-US" dirty="0">
                <a:latin typeface="+mj-ea"/>
                <a:ea typeface="+mj-ea"/>
              </a:rPr>
              <a:t>일</a:t>
            </a:r>
            <a:r>
              <a:rPr lang="en" dirty="0"/>
              <a:t> </a:t>
            </a:r>
            <a:r>
              <a:rPr lang="ko-KR" altLang="en-US" dirty="0">
                <a:latin typeface="+mj-ea"/>
                <a:ea typeface="+mj-ea"/>
              </a:rPr>
              <a:t>데이터를 바탕으로 </a:t>
            </a:r>
            <a:r>
              <a:rPr lang="en" dirty="0"/>
              <a:t>ML</a:t>
            </a:r>
            <a:r>
              <a:rPr lang="ko-KR" altLang="en-US" dirty="0">
                <a:latin typeface="+mj-ea"/>
                <a:ea typeface="+mj-ea"/>
              </a:rPr>
              <a:t>을 실행하여</a:t>
            </a:r>
            <a:r>
              <a:rPr lang="en" dirty="0"/>
              <a:t> 11</a:t>
            </a:r>
            <a:r>
              <a:rPr lang="ko-KR" altLang="en-US" dirty="0">
                <a:latin typeface="+mj-ea"/>
                <a:ea typeface="+mj-ea"/>
              </a:rPr>
              <a:t> 일을 예측 설정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목차</a:t>
            </a:r>
            <a:endParaRPr b="1"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ko-KR" altLang="en-US" dirty="0">
                <a:latin typeface="10X10 Bold" panose="020D0604000000000000" pitchFamily="34" charset="-127"/>
                <a:ea typeface="10X10 Bold" panose="020D0604000000000000" pitchFamily="34" charset="-127"/>
                <a:cs typeface="Arial"/>
                <a:sym typeface="Arial"/>
              </a:rPr>
              <a:t>서론</a:t>
            </a:r>
            <a:endParaRPr dirty="0">
              <a:latin typeface="10X10 Bold" panose="020D0604000000000000" pitchFamily="34" charset="-127"/>
              <a:ea typeface="10X10 Bold" panose="020D0604000000000000" pitchFamily="34" charset="-127"/>
              <a:cs typeface="Arial"/>
              <a:sym typeface="Arial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dirty="0">
                <a:latin typeface="+mj-ea"/>
                <a:ea typeface="+mj-ea"/>
                <a:cs typeface="Arial"/>
                <a:sym typeface="Arial"/>
              </a:rPr>
              <a:t>해양플랫폼이란</a:t>
            </a:r>
            <a:r>
              <a:rPr lang="en" dirty="0">
                <a:latin typeface="Arial"/>
                <a:ea typeface="Arial"/>
                <a:cs typeface="Arial"/>
                <a:sym typeface="Arial"/>
              </a:rPr>
              <a:t>?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SPAR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ko-KR" altLang="en-US" dirty="0">
                <a:latin typeface="Arial"/>
                <a:ea typeface="+mj-ea"/>
                <a:cs typeface="Arial"/>
                <a:sym typeface="Arial"/>
              </a:rPr>
              <a:t>계류시스템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ko-KR" altLang="en-US" dirty="0">
                <a:latin typeface="Arial"/>
                <a:ea typeface="+mj-ea"/>
                <a:cs typeface="Arial"/>
                <a:sym typeface="Arial"/>
              </a:rPr>
              <a:t>피로파괴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ko-KR" altLang="en-US" dirty="0">
                <a:latin typeface="Arial"/>
                <a:ea typeface="+mj-ea"/>
                <a:cs typeface="Arial"/>
                <a:sym typeface="Arial"/>
              </a:rPr>
              <a:t>연구과제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buFont typeface="Arial"/>
              <a:buChar char="●"/>
            </a:pPr>
            <a:r>
              <a:rPr lang="ko-KR" altLang="en-US" dirty="0">
                <a:latin typeface="10X10 Bold" panose="020D0604000000000000" pitchFamily="34" charset="-127"/>
                <a:ea typeface="10X10 Bold" panose="020D0604000000000000" pitchFamily="34" charset="-127"/>
                <a:cs typeface="Arial"/>
                <a:sym typeface="Arial"/>
              </a:rPr>
              <a:t>본론</a:t>
            </a:r>
            <a:endParaRPr dirty="0">
              <a:latin typeface="10X10 Bold" panose="020D0604000000000000" pitchFamily="34" charset="-127"/>
              <a:ea typeface="10X10 Bold" panose="020D0604000000000000" pitchFamily="34" charset="-127"/>
              <a:cs typeface="Arial"/>
              <a:sym typeface="Arial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ko-KR" altLang="en-US" dirty="0">
                <a:latin typeface="Arial"/>
                <a:ea typeface="+mj-ea"/>
                <a:cs typeface="Arial"/>
                <a:sym typeface="Arial"/>
              </a:rPr>
              <a:t>데이터설명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ko-KR" altLang="en-US" dirty="0">
                <a:latin typeface="Arial"/>
                <a:ea typeface="+mj-ea"/>
                <a:cs typeface="Arial"/>
                <a:sym typeface="Arial"/>
              </a:rPr>
              <a:t>상관관계분석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buFont typeface="Arial"/>
              <a:buChar char="●"/>
            </a:pPr>
            <a:r>
              <a:rPr lang="ko-KR" altLang="en-US" dirty="0">
                <a:latin typeface="10X10 Bold" panose="020D0604000000000000" pitchFamily="34" charset="-127"/>
                <a:ea typeface="10X10 Bold" panose="020D0604000000000000" pitchFamily="34" charset="-127"/>
                <a:cs typeface="Arial"/>
                <a:sym typeface="Arial"/>
              </a:rPr>
              <a:t>결론 및 시사점</a:t>
            </a:r>
            <a:endParaRPr dirty="0">
              <a:latin typeface="10X10 Bold" panose="020D0604000000000000" pitchFamily="34" charset="-127"/>
              <a:ea typeface="10X10 Bold" panose="020D0604000000000000" pitchFamily="34" charset="-127"/>
              <a:cs typeface="Arial"/>
              <a:sym typeface="Arial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 rot="10800000" flipH="1">
            <a:off x="338750" y="1009100"/>
            <a:ext cx="4153800" cy="3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1857">
            <a:off x="-282625" y="-54025"/>
            <a:ext cx="2416226" cy="24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Machine Learning - Data Pre-Processing &amp; 주의점</a:t>
            </a:r>
            <a:endParaRPr b="1"/>
          </a:p>
        </p:txBody>
      </p:sp>
      <p:cxnSp>
        <p:nvCxnSpPr>
          <p:cNvPr id="267" name="Google Shape;267;p32"/>
          <p:cNvCxnSpPr/>
          <p:nvPr/>
        </p:nvCxnSpPr>
        <p:spPr>
          <a:xfrm>
            <a:off x="338750" y="1043900"/>
            <a:ext cx="851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" name="Google Shape;268;p3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5976300" cy="33390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06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 dirty="0"/>
              <a:t>Feature  - </a:t>
            </a:r>
            <a:r>
              <a:rPr lang="en" sz="1450" b="1" dirty="0"/>
              <a:t>총 61개</a:t>
            </a:r>
            <a:endParaRPr sz="1450" b="1" dirty="0"/>
          </a:p>
          <a:p>
            <a:pPr marL="457200" lvl="0" indent="-3206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 dirty="0"/>
              <a:t>Dropped Fixed  Features </a:t>
            </a:r>
            <a:endParaRPr sz="1450" dirty="0"/>
          </a:p>
          <a:p>
            <a:pPr marL="13716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Current Depth * 7</a:t>
            </a:r>
            <a:endParaRPr dirty="0"/>
          </a:p>
          <a:p>
            <a:pPr marL="13716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Mooring Length * 9 </a:t>
            </a:r>
            <a:endParaRPr sz="1491" b="1" i="1" u="sng" dirty="0"/>
          </a:p>
          <a:p>
            <a:pPr marL="457200" lvl="0" indent="-32333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92"/>
              <a:buAutoNum type="arabicPeriod"/>
            </a:pPr>
            <a:r>
              <a:rPr lang="en" sz="1491" dirty="0"/>
              <a:t>61 - 7 - 9 = 45 &gt; 하나의 센서에 대한 45개 Feature로 ML</a:t>
            </a:r>
            <a:endParaRPr sz="1491" dirty="0"/>
          </a:p>
          <a:p>
            <a:pPr marL="457200" lvl="0" indent="-3233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2"/>
              <a:buAutoNum type="arabicPeriod"/>
            </a:pPr>
            <a:r>
              <a:rPr lang="en" sz="1491" b="1" dirty="0"/>
              <a:t>주의점</a:t>
            </a:r>
            <a:r>
              <a:rPr lang="en" sz="1491" dirty="0"/>
              <a:t> - 과적합</a:t>
            </a:r>
          </a:p>
          <a:p>
            <a:pPr marL="91440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일반적으로 </a:t>
            </a:r>
            <a:r>
              <a:rPr lang="ko-KR" altLang="en-US" sz="1100" dirty="0" err="1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과적합이란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 만들어진 모델이 지나치게 복잡하여 학습 데이터에 대해서는 올바른 결과를 출력하지만 </a:t>
            </a:r>
            <a:r>
              <a:rPr lang="ko-KR" altLang="en-US" sz="1100" b="1" i="1" u="sng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실제 데이터가 입력되었을 때 올바른 결과를 출력하지 못하는 것</a:t>
            </a:r>
            <a:r>
              <a:rPr lang="ko-KR" altLang="en-US" sz="1100" b="1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을</a:t>
            </a:r>
            <a:r>
              <a:rPr lang="en-US" altLang="ko-KR" sz="1100" b="1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 </a:t>
            </a:r>
            <a:r>
              <a:rPr lang="ko-KR" altLang="en-US" sz="1100" b="1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말함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1857">
            <a:off x="-282625" y="-54025"/>
            <a:ext cx="2416226" cy="24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Machine Learning - LinearSupportVectorRegressor</a:t>
            </a:r>
            <a:endParaRPr b="1"/>
          </a:p>
        </p:txBody>
      </p:sp>
      <p:cxnSp>
        <p:nvCxnSpPr>
          <p:cNvPr id="275" name="Google Shape;275;p33"/>
          <p:cNvCxnSpPr/>
          <p:nvPr/>
        </p:nvCxnSpPr>
        <p:spPr>
          <a:xfrm>
            <a:off x="338750" y="1043900"/>
            <a:ext cx="851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33"/>
          <p:cNvSpPr txBox="1">
            <a:spLocks noGrp="1"/>
          </p:cNvSpPr>
          <p:nvPr>
            <p:ph type="body" idx="1"/>
          </p:nvPr>
        </p:nvSpPr>
        <p:spPr>
          <a:xfrm>
            <a:off x="4954875" y="1229875"/>
            <a:ext cx="3901200" cy="33390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Df4-TENSION_1 ML 결과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Train셋은 점수가 꾸준히 우상향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Test셋은 Max_iter값을 변화를 주며 5회 진행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Test셋은 Train셋의 수치를 따라가지 못 하는 것을 확인</a:t>
            </a:r>
            <a:endParaRPr sz="1600"/>
          </a:p>
        </p:txBody>
      </p:sp>
      <p:pic>
        <p:nvPicPr>
          <p:cNvPr id="277" name="Google Shape;27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50" y="1304200"/>
            <a:ext cx="4616125" cy="337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1857">
            <a:off x="-282625" y="-54025"/>
            <a:ext cx="2416226" cy="24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Machine Learning - XGBoost - MLScore</a:t>
            </a:r>
            <a:endParaRPr b="1"/>
          </a:p>
        </p:txBody>
      </p:sp>
      <p:cxnSp>
        <p:nvCxnSpPr>
          <p:cNvPr id="284" name="Google Shape;284;p34"/>
          <p:cNvCxnSpPr/>
          <p:nvPr/>
        </p:nvCxnSpPr>
        <p:spPr>
          <a:xfrm>
            <a:off x="338750" y="1043900"/>
            <a:ext cx="851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4"/>
          <p:cNvSpPr txBox="1">
            <a:spLocks noGrp="1"/>
          </p:cNvSpPr>
          <p:nvPr>
            <p:ph type="body" idx="1"/>
          </p:nvPr>
        </p:nvSpPr>
        <p:spPr>
          <a:xfrm>
            <a:off x="4954875" y="1229875"/>
            <a:ext cx="39012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트리 기반의 앙상블 학습에서 각광받는 알고리즘 ,캐글 </a:t>
            </a:r>
            <a:r>
              <a:rPr lang="en" i="1" u="sng"/>
              <a:t>경연대회에서 상위를 차지한 많은 데이터사이언티스트들이 사용</a:t>
            </a:r>
            <a:r>
              <a:rPr lang="en"/>
              <a:t>, GBMd에 기반, GBM보다 신속하며 과적합 규제 부재들을 보완</a:t>
            </a:r>
            <a:endParaRPr/>
          </a:p>
          <a:p>
            <a:pPr marL="457200" lvl="0" indent="-31718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Df4-tension_1 기반 예측 및 모델 개선</a:t>
            </a:r>
            <a:endParaRPr/>
          </a:p>
          <a:p>
            <a:pPr marL="457200" lvl="0" indent="-31718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Learning_rate 값을 변화를 주며 5회 진행</a:t>
            </a:r>
            <a:endParaRPr/>
          </a:p>
          <a:p>
            <a:pPr marL="457200" lvl="0" indent="-31718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Score가 2회차이후에 급격히 올라가는 것을 확인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6" name="Google Shape;2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50" y="1229875"/>
            <a:ext cx="4412625" cy="31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1857">
            <a:off x="-282625" y="-54025"/>
            <a:ext cx="2416226" cy="24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Machine Learning - XGBoost - HyperParameter찾기</a:t>
            </a:r>
            <a:endParaRPr b="1"/>
          </a:p>
        </p:txBody>
      </p:sp>
      <p:cxnSp>
        <p:nvCxnSpPr>
          <p:cNvPr id="293" name="Google Shape;293;p35"/>
          <p:cNvCxnSpPr/>
          <p:nvPr/>
        </p:nvCxnSpPr>
        <p:spPr>
          <a:xfrm>
            <a:off x="338750" y="1043900"/>
            <a:ext cx="851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" name="Google Shape;294;p35"/>
          <p:cNvSpPr txBox="1">
            <a:spLocks noGrp="1"/>
          </p:cNvSpPr>
          <p:nvPr>
            <p:ph type="body" idx="1"/>
          </p:nvPr>
        </p:nvSpPr>
        <p:spPr>
          <a:xfrm>
            <a:off x="4954875" y="1229875"/>
            <a:ext cx="39012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HyperParameter - 최적의 Parameter 값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GreedSearch를 통해 HyperParameter값을 구해봄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GS를 통해 구한 HP값은 Score값은 높았으나, 과적합가능성을 배제할 수 없음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과적합해결을 위해 Manual로 GS를통해 구한 HP값을 조정</a:t>
            </a:r>
            <a:endParaRPr/>
          </a:p>
        </p:txBody>
      </p:sp>
      <p:pic>
        <p:nvPicPr>
          <p:cNvPr id="295" name="Google Shape;29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650" y="1174187"/>
            <a:ext cx="2532650" cy="3450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1857">
            <a:off x="-282625" y="-54025"/>
            <a:ext cx="2416226" cy="24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Machine Learning - XGBoost - MLScore</a:t>
            </a:r>
            <a:endParaRPr b="1"/>
          </a:p>
        </p:txBody>
      </p:sp>
      <p:cxnSp>
        <p:nvCxnSpPr>
          <p:cNvPr id="302" name="Google Shape;302;p36"/>
          <p:cNvCxnSpPr/>
          <p:nvPr/>
        </p:nvCxnSpPr>
        <p:spPr>
          <a:xfrm>
            <a:off x="338750" y="1043900"/>
            <a:ext cx="851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36"/>
          <p:cNvSpPr txBox="1">
            <a:spLocks noGrp="1"/>
          </p:cNvSpPr>
          <p:nvPr>
            <p:ph type="body" idx="1"/>
          </p:nvPr>
        </p:nvSpPr>
        <p:spPr>
          <a:xfrm>
            <a:off x="4954875" y="1229875"/>
            <a:ext cx="39012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5회차 MLScore 확인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 모델 적합성 확인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Df4-tension_1 ML &gt; df5_tension_1예측</a:t>
            </a: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250" y="1702400"/>
            <a:ext cx="4045093" cy="1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250" y="3145050"/>
            <a:ext cx="440575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10X10 Bold" panose="020D0604000000000000" pitchFamily="34" charset="-127"/>
                <a:ea typeface="10X10 Bold" panose="020D0604000000000000" pitchFamily="34" charset="-127"/>
              </a:rPr>
              <a:t>결론 및 시사점</a:t>
            </a:r>
            <a:endParaRPr sz="3600" b="1" dirty="0">
              <a:latin typeface="10X10 Bold" panose="020D0604000000000000" pitchFamily="34" charset="-127"/>
              <a:ea typeface="10X10 Bold" panose="020D0604000000000000" pitchFamily="34" charset="-127"/>
            </a:endParaRPr>
          </a:p>
        </p:txBody>
      </p:sp>
      <p:sp>
        <p:nvSpPr>
          <p:cNvPr id="311" name="Google Shape;311;p3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SUMMARY &amp; POV</a:t>
            </a:r>
            <a:endParaRPr/>
          </a:p>
        </p:txBody>
      </p:sp>
      <p:pic>
        <p:nvPicPr>
          <p:cNvPr id="312" name="Google Shape;3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450" y="900650"/>
            <a:ext cx="1671100" cy="16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8707">
            <a:off x="0" y="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89075"/>
            <a:ext cx="3604500" cy="3190718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Machine Learning - XGBoost - Prediction vs Real data</a:t>
            </a:r>
            <a:endParaRPr b="1"/>
          </a:p>
        </p:txBody>
      </p:sp>
      <p:cxnSp>
        <p:nvCxnSpPr>
          <p:cNvPr id="320" name="Google Shape;320;p38"/>
          <p:cNvCxnSpPr/>
          <p:nvPr/>
        </p:nvCxnSpPr>
        <p:spPr>
          <a:xfrm>
            <a:off x="338750" y="1043900"/>
            <a:ext cx="851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1" name="Google Shape;32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8963" y="1288988"/>
            <a:ext cx="3743325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8"/>
          <p:cNvSpPr txBox="1"/>
          <p:nvPr/>
        </p:nvSpPr>
        <p:spPr>
          <a:xfrm>
            <a:off x="0" y="4343250"/>
            <a:ext cx="4572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1">
                <a:solidFill>
                  <a:srgbClr val="140E3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ML - XGBoost - Prediction 2015-09-11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8"/>
          <p:cNvSpPr txBox="1"/>
          <p:nvPr/>
        </p:nvSpPr>
        <p:spPr>
          <a:xfrm>
            <a:off x="4674638" y="4343250"/>
            <a:ext cx="4572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1">
                <a:solidFill>
                  <a:srgbClr val="140E3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Real Data 2015-09-11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8707">
            <a:off x="0" y="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Machine Learning 결론 및 시사점 </a:t>
            </a:r>
            <a:endParaRPr b="1"/>
          </a:p>
        </p:txBody>
      </p:sp>
      <p:cxnSp>
        <p:nvCxnSpPr>
          <p:cNvPr id="330" name="Google Shape;330;p39"/>
          <p:cNvCxnSpPr/>
          <p:nvPr/>
        </p:nvCxnSpPr>
        <p:spPr>
          <a:xfrm>
            <a:off x="338750" y="1043900"/>
            <a:ext cx="851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Google Shape;331;p39"/>
          <p:cNvSpPr txBox="1">
            <a:spLocks noGrp="1"/>
          </p:cNvSpPr>
          <p:nvPr>
            <p:ph type="body" idx="1"/>
          </p:nvPr>
        </p:nvSpPr>
        <p:spPr>
          <a:xfrm>
            <a:off x="338750" y="1280050"/>
            <a:ext cx="8493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Df4 2015-09-07 를 바탕으로 만든 ML-모델로 df5 2015-09-11을 예측해봄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ML을 통해 예측한 그래프와 실제 데이터 그래프의 성향이 유사함을 확인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보유한 데이터를 통해 ML을 통한 예측 가능성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이를 위한 적합한 모델링의 중요성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기본 데이터와 예측을 위한 데이터의 경향의 중요성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시간의 흐름에 따라 바뀌는, 반복되는 자연현상을 관찰, 데이터화 하여 유사한 경향을 가진 데이터셋간의 ML을 통해 피로도를 예측할 수 있음.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10X10 Bold" panose="020D0604000000000000" pitchFamily="34" charset="-127"/>
                <a:ea typeface="10X10 Bold" panose="020D0604000000000000" pitchFamily="34" charset="-127"/>
              </a:rPr>
              <a:t>감사합니다</a:t>
            </a:r>
            <a:endParaRPr sz="3600" b="1" dirty="0">
              <a:latin typeface="10X10 Bold" panose="020D0604000000000000" pitchFamily="34" charset="-127"/>
              <a:ea typeface="10X10 Bold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337" name="Google Shape;337;p40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Q &amp; 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서론</a:t>
            </a:r>
            <a:endParaRPr sz="3600" b="1" dirty="0"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해양플랫폼이란?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연구과제</a:t>
            </a:r>
            <a:endParaRPr dirty="0"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298" y="796325"/>
            <a:ext cx="1775425" cy="17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 l="10136" t="10136"/>
          <a:stretch/>
        </p:blipFill>
        <p:spPr>
          <a:xfrm>
            <a:off x="0" y="0"/>
            <a:ext cx="2191275" cy="219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해양 플랫폼이란?  </a:t>
            </a:r>
            <a:endParaRPr b="1" dirty="0"/>
          </a:p>
        </p:txBody>
      </p:sp>
      <p:cxnSp>
        <p:nvCxnSpPr>
          <p:cNvPr id="110" name="Google Shape;110;p16"/>
          <p:cNvCxnSpPr/>
          <p:nvPr/>
        </p:nvCxnSpPr>
        <p:spPr>
          <a:xfrm>
            <a:off x="338750" y="1043900"/>
            <a:ext cx="851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50" y="1246925"/>
            <a:ext cx="4314026" cy="2876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2" name="Google Shape;112;p16"/>
          <p:cNvSpPr txBox="1"/>
          <p:nvPr/>
        </p:nvSpPr>
        <p:spPr>
          <a:xfrm>
            <a:off x="857613" y="4229850"/>
            <a:ext cx="3276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한국조선해양이 지난 2013년 완공한 미얀마 쉐(Shwe) 가스생산플랫폼. (사진=현대중공업그룹)</a:t>
            </a:r>
            <a:endParaRPr sz="5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출처 : </a:t>
            </a:r>
            <a:r>
              <a:rPr lang="en" sz="500">
                <a:solidFill>
                  <a:srgbClr val="222222"/>
                </a:solidFill>
                <a:highlight>
                  <a:srgbClr val="FFFFFF"/>
                </a:highlight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신아일보(http://www.shinailbo.co.kr)</a:t>
            </a:r>
            <a:endParaRPr sz="300">
              <a:solidFill>
                <a:srgbClr val="140E3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9087" y="481125"/>
            <a:ext cx="2754225" cy="39454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4" name="Google Shape;114;p16"/>
          <p:cNvSpPr txBox="1"/>
          <p:nvPr/>
        </p:nvSpPr>
        <p:spPr>
          <a:xfrm>
            <a:off x="5334450" y="4426550"/>
            <a:ext cx="35835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>
                <a:solidFill>
                  <a:srgbClr val="55555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딥워터 호라이즌 끔찍한 해양참사 가운데 하나로 기억될 딥워터 호라이즌호 폭발사건을 다뤘다.</a:t>
            </a:r>
            <a:endParaRPr sz="600" i="1">
              <a:solidFill>
                <a:srgbClr val="555555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ⓒ 메가박스(주)플러스엠</a:t>
            </a:r>
            <a:endParaRPr sz="600">
              <a:solidFill>
                <a:srgbClr val="140E3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l="10136" t="10136"/>
          <a:stretch/>
        </p:blipFill>
        <p:spPr>
          <a:xfrm>
            <a:off x="0" y="0"/>
            <a:ext cx="2191275" cy="219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077000" cy="3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/>
              <a:t>Off-Shore Plant</a:t>
            </a:r>
            <a:endParaRPr sz="1500" b="1"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바다에 매장되어 있는 석유, 가스와 같은 해양 자원들을 발굴, 시추, 생산해내는 활동을 위한 장비와 설비를 포함한 제반 사업을 의미.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 i="1"/>
              <a:t>*고정식과 부유식으로 나뉨</a:t>
            </a:r>
            <a:endParaRPr sz="1500" b="1"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5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800"/>
              </a:spcBef>
              <a:spcAft>
                <a:spcPts val="500"/>
              </a:spcAft>
              <a:buNone/>
            </a:pPr>
            <a:r>
              <a:rPr lang="en" sz="700" b="1" i="1">
                <a:solidFill>
                  <a:srgbClr val="000000"/>
                </a:solidFill>
                <a:latin typeface="Dotum"/>
                <a:ea typeface="Dotum"/>
                <a:cs typeface="Dotum"/>
                <a:sym typeface="Dotum"/>
              </a:rPr>
              <a:t>[네이버 지식백과]</a:t>
            </a:r>
            <a:r>
              <a:rPr lang="en" sz="700" i="1">
                <a:solidFill>
                  <a:srgbClr val="000000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700" i="1">
                <a:solidFill>
                  <a:srgbClr val="0033AC"/>
                </a:solidFill>
                <a:uFill>
                  <a:noFill/>
                </a:uFill>
                <a:latin typeface="Dotum"/>
                <a:ea typeface="Dotum"/>
                <a:cs typeface="Dotum"/>
                <a:sym typeface="Dot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해양플랜트</a:t>
            </a:r>
            <a:r>
              <a:rPr lang="en" sz="700" i="1">
                <a:solidFill>
                  <a:srgbClr val="000000"/>
                </a:solidFill>
                <a:latin typeface="Dotum"/>
                <a:ea typeface="Dotum"/>
                <a:cs typeface="Dotum"/>
                <a:sym typeface="Dotum"/>
              </a:rPr>
              <a:t> [off-shore plant] (선박항해용어사전, 공길영)</a:t>
            </a:r>
            <a:endParaRPr sz="1500"/>
          </a:p>
        </p:txBody>
      </p:sp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해양 플랫폼이란?  </a:t>
            </a:r>
            <a:endParaRPr b="1"/>
          </a:p>
        </p:txBody>
      </p:sp>
      <p:cxnSp>
        <p:nvCxnSpPr>
          <p:cNvPr id="122" name="Google Shape;122;p17"/>
          <p:cNvCxnSpPr/>
          <p:nvPr/>
        </p:nvCxnSpPr>
        <p:spPr>
          <a:xfrm>
            <a:off x="338750" y="1043900"/>
            <a:ext cx="851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7"/>
          <p:cNvSpPr txBox="1"/>
          <p:nvPr/>
        </p:nvSpPr>
        <p:spPr>
          <a:xfrm>
            <a:off x="5170775" y="3907000"/>
            <a:ext cx="3276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40E32"/>
                </a:solidFill>
                <a:highlight>
                  <a:srgbClr val="FFFFFF"/>
                </a:highlight>
                <a:latin typeface="10X10" panose="020D0604000000000000" pitchFamily="34" charset="-127"/>
                <a:ea typeface="10X10" panose="020D0604000000000000" pitchFamily="34" charset="-127"/>
                <a:cs typeface="Montserrat"/>
                <a:sym typeface="Montserrat"/>
              </a:rPr>
              <a:t>해양 구조물 종류</a:t>
            </a:r>
            <a:endParaRPr dirty="0">
              <a:latin typeface="10X10" panose="020D0604000000000000" pitchFamily="34" charset="-127"/>
              <a:ea typeface="10X10" panose="020D0604000000000000" pitchFamily="34" charset="-127"/>
              <a:cs typeface="Roboto"/>
              <a:sym typeface="Roboto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88" y="1180425"/>
            <a:ext cx="4381276" cy="2610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l="10136" t="10136"/>
          <a:stretch/>
        </p:blipFill>
        <p:spPr>
          <a:xfrm>
            <a:off x="0" y="0"/>
            <a:ext cx="2191275" cy="219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 b="1" dirty="0"/>
              <a:t>SPAR</a:t>
            </a:r>
            <a:endParaRPr sz="1500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 dirty="0"/>
              <a:t>속이 빈 원통형태의 구조물, 초대형 부표 형태</a:t>
            </a:r>
            <a:endParaRPr sz="1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 dirty="0"/>
              <a:t>수평방향 움직임을 제한하기위한 </a:t>
            </a:r>
            <a:r>
              <a:rPr lang="en" sz="1400" b="1" dirty="0"/>
              <a:t>계류선을 가짐</a:t>
            </a:r>
            <a:endParaRPr sz="1400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 dirty="0"/>
              <a:t>통상 무게중심이 부력중심보다 낮게 형성되도록 설계되기 때문에 안정적</a:t>
            </a:r>
            <a:endParaRPr sz="1400" dirty="0"/>
          </a:p>
          <a:p>
            <a:pPr marL="0" lvl="0" indent="0" algn="l" rtl="0">
              <a:spcBef>
                <a:spcPts val="800"/>
              </a:spcBef>
              <a:spcAft>
                <a:spcPts val="500"/>
              </a:spcAft>
              <a:buNone/>
            </a:pPr>
            <a:r>
              <a:rPr lang="en" sz="1400" dirty="0"/>
              <a:t>구조물의 대부분이 바다 속에 위치하기 때문에 해류와 소융돌이에 큰 영향을 받아 진동하게되며, 이를 완화하기 위해 나선형 외판을 설계하여 충격을 흘려보낼 수 있도록 설계</a:t>
            </a:r>
            <a:endParaRPr sz="1400" dirty="0"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해양 플랫폼이란? -SPAR  </a:t>
            </a:r>
            <a:endParaRPr b="1"/>
          </a:p>
        </p:txBody>
      </p:sp>
      <p:cxnSp>
        <p:nvCxnSpPr>
          <p:cNvPr id="132" name="Google Shape;132;p18"/>
          <p:cNvCxnSpPr/>
          <p:nvPr/>
        </p:nvCxnSpPr>
        <p:spPr>
          <a:xfrm>
            <a:off x="338750" y="1043900"/>
            <a:ext cx="851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133;p18"/>
          <p:cNvSpPr txBox="1"/>
          <p:nvPr/>
        </p:nvSpPr>
        <p:spPr>
          <a:xfrm>
            <a:off x="5290588" y="4542750"/>
            <a:ext cx="3276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40E3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Truss SPAR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375" y="1123825"/>
            <a:ext cx="2142950" cy="333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 rotWithShape="1">
          <a:blip r:embed="rId3">
            <a:alphaModFix/>
          </a:blip>
          <a:srcRect l="10136" t="10136"/>
          <a:stretch/>
        </p:blipFill>
        <p:spPr>
          <a:xfrm>
            <a:off x="0" y="0"/>
            <a:ext cx="2191275" cy="219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4330775" y="1195400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 b="1" dirty="0"/>
              <a:t>계류</a:t>
            </a:r>
            <a:r>
              <a:rPr lang="en" sz="1500" dirty="0"/>
              <a:t> - </a:t>
            </a:r>
            <a:r>
              <a:rPr lang="en" sz="1500" dirty="0">
                <a:solidFill>
                  <a:srgbClr val="202122"/>
                </a:solidFill>
                <a:highlight>
                  <a:srgbClr val="FFFFFF"/>
                </a:highlight>
              </a:rPr>
              <a:t>선박이나 수중 시설을 한 곳에 매어놓는 것</a:t>
            </a:r>
            <a:endParaRPr sz="1500" dirty="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500" dirty="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02122"/>
                </a:solidFill>
                <a:highlight>
                  <a:srgbClr val="FFFFFF"/>
                </a:highlight>
              </a:rPr>
              <a:t>부유식 구조물을 원하는 위치에 정박시킴</a:t>
            </a:r>
            <a:endParaRPr sz="1500" dirty="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02122"/>
                </a:solidFill>
                <a:highlight>
                  <a:srgbClr val="FFFFFF"/>
                </a:highlight>
              </a:rPr>
              <a:t>통상 해저에 위치한 닻, 말뚝을 계류선으로 연결</a:t>
            </a:r>
            <a:endParaRPr sz="1500" dirty="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02122"/>
                </a:solidFill>
                <a:highlight>
                  <a:srgbClr val="FFFFFF"/>
                </a:highlight>
              </a:rPr>
              <a:t>전통적으로 쇠사슬 형태의 강철 계류선 사용</a:t>
            </a:r>
            <a:endParaRPr sz="1500" dirty="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02122"/>
                </a:solidFill>
                <a:highlight>
                  <a:srgbClr val="FFFFFF"/>
                </a:highlight>
              </a:rPr>
              <a:t>심해로 나아갈수록 합성섬유 기반의 fiber rope등 다양한 복합재료를 활용</a:t>
            </a:r>
            <a:endParaRPr sz="1500" dirty="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02122"/>
                </a:solidFill>
                <a:highlight>
                  <a:srgbClr val="FFFFFF"/>
                </a:highlight>
              </a:rPr>
              <a:t>계류시스템은 플랫폼에 과도하게 작용하는 외력을 분산, 유연성 제공, 과도한 움직을 제한, 시설에 피해를 경감, 시추 활동성을 유지시킴.</a:t>
            </a:r>
            <a:endParaRPr sz="1500" dirty="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457200" lvl="0" indent="-323850" algn="l" rtl="0">
              <a:spcBef>
                <a:spcPts val="800"/>
              </a:spcBef>
              <a:spcAft>
                <a:spcPts val="0"/>
              </a:spcAft>
              <a:buClr>
                <a:srgbClr val="202122"/>
              </a:buClr>
              <a:buSzPts val="1500"/>
              <a:buChar char="+"/>
            </a:pPr>
            <a:r>
              <a:rPr lang="en" sz="1500" dirty="0">
                <a:solidFill>
                  <a:srgbClr val="202122"/>
                </a:solidFill>
                <a:highlight>
                  <a:srgbClr val="FFFFFF"/>
                </a:highlight>
              </a:rPr>
              <a:t>위치고정능력</a:t>
            </a:r>
            <a:endParaRPr sz="1500" dirty="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해양 플랫폼이란? - Mooring System(계류시스템)  </a:t>
            </a:r>
            <a:endParaRPr b="1"/>
          </a:p>
        </p:txBody>
      </p:sp>
      <p:cxnSp>
        <p:nvCxnSpPr>
          <p:cNvPr id="142" name="Google Shape;142;p19"/>
          <p:cNvCxnSpPr/>
          <p:nvPr/>
        </p:nvCxnSpPr>
        <p:spPr>
          <a:xfrm>
            <a:off x="338750" y="1043900"/>
            <a:ext cx="851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50" y="1174200"/>
            <a:ext cx="367665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l="10136" t="10136"/>
          <a:stretch/>
        </p:blipFill>
        <p:spPr>
          <a:xfrm>
            <a:off x="0" y="0"/>
            <a:ext cx="2191275" cy="219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4330775" y="1195400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 b="1" dirty="0"/>
              <a:t>피로파괴</a:t>
            </a:r>
            <a:endParaRPr sz="1500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 b="1" i="1" dirty="0">
                <a:solidFill>
                  <a:srgbClr val="1155CC"/>
                </a:solidFill>
                <a:highlight>
                  <a:srgbClr val="EC9F19"/>
                </a:highlight>
              </a:rPr>
              <a:t>금속 등의 재료가 항복강도보다 작은 응력을 반복적으로 받는 것</a:t>
            </a:r>
            <a:endParaRPr sz="1100" b="1" i="1" dirty="0">
              <a:solidFill>
                <a:srgbClr val="1155CC"/>
              </a:solidFill>
              <a:highlight>
                <a:srgbClr val="EC9F19"/>
              </a:highlight>
            </a:endParaRPr>
          </a:p>
          <a:p>
            <a:pPr marL="457200" lvl="0" indent="-309562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500" dirty="0"/>
              <a:t>피로파괴에 이르기 전에 계류선의 교체시기를 예상할 수 있다면?</a:t>
            </a:r>
            <a:endParaRPr sz="1500" dirty="0"/>
          </a:p>
          <a:p>
            <a:pPr marL="457200" lvl="0" indent="-30956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500" dirty="0"/>
              <a:t>계류선에 가해지는 여러 데이터를 통해 예상이 가능할까?</a:t>
            </a:r>
            <a:endParaRPr sz="1500" dirty="0"/>
          </a:p>
          <a:p>
            <a:pPr marL="457200" lvl="0" indent="-30956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500" dirty="0"/>
              <a:t>가지고 있는 데이터셋은 물성데이터가 아니며, Data-Processing과 Analysis를 활용할 수 있는 방법은?</a:t>
            </a:r>
            <a:endParaRPr sz="1500" dirty="0"/>
          </a:p>
          <a:p>
            <a:pPr marL="457200" lvl="0" indent="-30956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500" dirty="0"/>
              <a:t>데이터셋은 센서기반, 센서 데이터값은 완전무결하지 않음</a:t>
            </a:r>
            <a:endParaRPr sz="1500" dirty="0"/>
          </a:p>
          <a:p>
            <a:pPr marL="457200" lvl="0" indent="-30956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500" dirty="0"/>
              <a:t>데이터셋을 보완할 수 있는 방안 모색</a:t>
            </a:r>
            <a:endParaRPr sz="1500"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해양 플랫폼이란? - Fatigue Failure (피로 파괴)  </a:t>
            </a:r>
            <a:endParaRPr b="1"/>
          </a:p>
        </p:txBody>
      </p:sp>
      <p:cxnSp>
        <p:nvCxnSpPr>
          <p:cNvPr id="151" name="Google Shape;151;p20"/>
          <p:cNvCxnSpPr/>
          <p:nvPr/>
        </p:nvCxnSpPr>
        <p:spPr>
          <a:xfrm>
            <a:off x="338750" y="1043900"/>
            <a:ext cx="851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50" y="1195400"/>
            <a:ext cx="3533458" cy="2647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3" name="Google Shape;15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6150" y="1674372"/>
            <a:ext cx="2450400" cy="30142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 l="10136" t="10136"/>
          <a:stretch/>
        </p:blipFill>
        <p:spPr>
          <a:xfrm>
            <a:off x="0" y="0"/>
            <a:ext cx="2191275" cy="219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3 방향의 계류선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묶음당 3개의 계류선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각 계류선 양끝마다 텐션 센서 존재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3 * 3 * 2 = 18개 센서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그 외 기압, 조류, 플랫폼 운동 모멘텀 센서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총 피쳐값 61개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초 단위로 기록 됨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하루에 총 86400번의 데이터 인풋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/>
              <a:t>센서가 보내는 이상치와 결측치를 보완할 수 있는 보완치를 Python을 활용.</a:t>
            </a:r>
            <a:endParaRPr sz="12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b="1" i="1"/>
              <a:t>Data-Analysis 통한 Machine-Learning 모델링</a:t>
            </a:r>
            <a:endParaRPr sz="1200" b="1" i="1"/>
          </a:p>
        </p:txBody>
      </p:sp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연구과제 설명  </a:t>
            </a:r>
            <a:endParaRPr b="1"/>
          </a:p>
        </p:txBody>
      </p:sp>
      <p:cxnSp>
        <p:nvCxnSpPr>
          <p:cNvPr id="161" name="Google Shape;161;p21"/>
          <p:cNvCxnSpPr/>
          <p:nvPr/>
        </p:nvCxnSpPr>
        <p:spPr>
          <a:xfrm>
            <a:off x="338750" y="1043900"/>
            <a:ext cx="851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21"/>
          <p:cNvSpPr txBox="1"/>
          <p:nvPr/>
        </p:nvSpPr>
        <p:spPr>
          <a:xfrm>
            <a:off x="5358700" y="3740800"/>
            <a:ext cx="3276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40E3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 Aasta Hansteen platform in the Norwegian Sea.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170200"/>
            <a:ext cx="4014212" cy="2418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1436</Words>
  <Application>Microsoft Office PowerPoint</Application>
  <PresentationFormat>화면 슬라이드 쇼(16:9)</PresentationFormat>
  <Paragraphs>214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Roboto</vt:lpstr>
      <vt:lpstr>Montserrat</vt:lpstr>
      <vt:lpstr>Arial</vt:lpstr>
      <vt:lpstr>Dotum</vt:lpstr>
      <vt:lpstr>나눔스퀘어_ac Bold</vt:lpstr>
      <vt:lpstr>맑은 고딕</vt:lpstr>
      <vt:lpstr>10X10</vt:lpstr>
      <vt:lpstr>맑은 고딕</vt:lpstr>
      <vt:lpstr>나눔스퀘어_ac</vt:lpstr>
      <vt:lpstr>10X10 Bold</vt:lpstr>
      <vt:lpstr>Geometric</vt:lpstr>
      <vt:lpstr>해양 플랫폼 데이터 분석</vt:lpstr>
      <vt:lpstr>목차</vt:lpstr>
      <vt:lpstr>서론</vt:lpstr>
      <vt:lpstr>해양 플랫폼이란?  </vt:lpstr>
      <vt:lpstr>해양 플랫폼이란?  </vt:lpstr>
      <vt:lpstr>해양 플랫폼이란? -SPAR  </vt:lpstr>
      <vt:lpstr>해양 플랫폼이란? - Mooring System(계류시스템)  </vt:lpstr>
      <vt:lpstr>해양 플랫폼이란? - Fatigue Failure (피로 파괴)  </vt:lpstr>
      <vt:lpstr>연구과제 설명  </vt:lpstr>
      <vt:lpstr>본론</vt:lpstr>
      <vt:lpstr>데이터 설명</vt:lpstr>
      <vt:lpstr>상관관계분석</vt:lpstr>
      <vt:lpstr>데이터상관관계분석</vt:lpstr>
      <vt:lpstr>Machine Learning</vt:lpstr>
      <vt:lpstr>데이터 설명 - 데이터셋 전체 경향파악</vt:lpstr>
      <vt:lpstr>데이터 설명 데이터셋 전체 경향파악</vt:lpstr>
      <vt:lpstr>데이터 설명 데이터셋 전체 경향파악</vt:lpstr>
      <vt:lpstr>데이터 설명 데이터셋 전체 경향파악</vt:lpstr>
      <vt:lpstr>데이터 설명</vt:lpstr>
      <vt:lpstr>Machine Learning - Data Pre-Processing &amp; 주의점</vt:lpstr>
      <vt:lpstr>Machine Learning - LinearSupportVectorRegressor</vt:lpstr>
      <vt:lpstr>Machine Learning - XGBoost - MLScore</vt:lpstr>
      <vt:lpstr>Machine Learning - XGBoost - HyperParameter찾기</vt:lpstr>
      <vt:lpstr>Machine Learning - XGBoost - MLScore</vt:lpstr>
      <vt:lpstr>결론 및 시사점</vt:lpstr>
      <vt:lpstr>Machine Learning - XGBoost - Prediction vs Real data</vt:lpstr>
      <vt:lpstr>Machine Learning 결론 및 시사점 </vt:lpstr>
      <vt:lpstr> 감사합니다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해양 플랫폼 데이터 분석</dc:title>
  <cp:lastModifiedBy>Seung Keun Kim</cp:lastModifiedBy>
  <cp:revision>5</cp:revision>
  <dcterms:modified xsi:type="dcterms:W3CDTF">2021-10-19T04:05:01Z</dcterms:modified>
</cp:coreProperties>
</file>